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14" r:id="rId3"/>
    <p:sldId id="281" r:id="rId4"/>
    <p:sldId id="282" r:id="rId5"/>
    <p:sldId id="283" r:id="rId6"/>
    <p:sldId id="284" r:id="rId7"/>
    <p:sldId id="285" r:id="rId8"/>
    <p:sldId id="290" r:id="rId9"/>
    <p:sldId id="291" r:id="rId10"/>
    <p:sldId id="292" r:id="rId11"/>
    <p:sldId id="293" r:id="rId12"/>
    <p:sldId id="313" r:id="rId13"/>
    <p:sldId id="294" r:id="rId14"/>
    <p:sldId id="295" r:id="rId15"/>
    <p:sldId id="296" r:id="rId16"/>
    <p:sldId id="297" r:id="rId17"/>
    <p:sldId id="311" r:id="rId18"/>
    <p:sldId id="312" r:id="rId19"/>
    <p:sldId id="301" r:id="rId20"/>
    <p:sldId id="302" r:id="rId21"/>
    <p:sldId id="303" r:id="rId22"/>
    <p:sldId id="304" r:id="rId23"/>
    <p:sldId id="305" r:id="rId24"/>
    <p:sldId id="306" r:id="rId25"/>
    <p:sldId id="310" r:id="rId26"/>
    <p:sldId id="307" r:id="rId27"/>
    <p:sldId id="308" r:id="rId28"/>
    <p:sldId id="309" r:id="rId29"/>
    <p:sldId id="315" r:id="rId30"/>
    <p:sldId id="288" r:id="rId31"/>
    <p:sldId id="316" r:id="rId32"/>
    <p:sldId id="317" r:id="rId33"/>
    <p:sldId id="318" r:id="rId34"/>
    <p:sldId id="319" r:id="rId35"/>
    <p:sldId id="320" r:id="rId36"/>
    <p:sldId id="321" r:id="rId37"/>
    <p:sldId id="332" r:id="rId38"/>
    <p:sldId id="329" r:id="rId39"/>
    <p:sldId id="330" r:id="rId40"/>
    <p:sldId id="331" r:id="rId41"/>
    <p:sldId id="322" r:id="rId42"/>
    <p:sldId id="324" r:id="rId43"/>
    <p:sldId id="323" r:id="rId44"/>
    <p:sldId id="326" r:id="rId45"/>
    <p:sldId id="325" r:id="rId46"/>
    <p:sldId id="327" r:id="rId47"/>
    <p:sldId id="328" r:id="rId48"/>
    <p:sldId id="289" r:id="rId49"/>
  </p:sldIdLst>
  <p:sldSz cx="12192000" cy="6858000"/>
  <p:notesSz cx="6858000" cy="9144000"/>
  <p:embeddedFontLst>
    <p:embeddedFont>
      <p:font typeface="Century Gothic" panose="020B0502020202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jHZLnQ75XwmzCbouZODF/hzUA1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B458AA-4FA8-4297-9993-70713A8F4C82}">
  <a:tblStyle styleId="{C3B458AA-4FA8-4297-9993-70713A8F4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192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78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8131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832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510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85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320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119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958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18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131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508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738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762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214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338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262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6810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0282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86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44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329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022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520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179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697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430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011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581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4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393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617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068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0362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478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9649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354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974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984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38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7" name="Google Shape;77;p45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4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7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7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47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4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4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4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8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4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4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4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0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50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9" name="Google Shape;119;p50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50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50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2" name="Google Shape;122;p50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50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50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5" name="Google Shape;125;p50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5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5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5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1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5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2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2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3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4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0" name="Google Shape;70;p4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5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35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3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35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35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atlas/databas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ocs/latest/api/process.html#process_process_env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godb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incubator/create-react-ap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reactjs.org/docs/glossary.html#single-page-applica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sperm/workouts.gi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" TargetMode="External"/><Relationship Id="rId3" Type="http://schemas.openxmlformats.org/officeDocument/2006/relationships/hyperlink" Target="https://www.w3schools.com/whatis/whatis_fullstack.asp" TargetMode="External"/><Relationship Id="rId7" Type="http://schemas.openxmlformats.org/officeDocument/2006/relationships/hyperlink" Target="https://expressjs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" TargetMode="External"/><Relationship Id="rId5" Type="http://schemas.openxmlformats.org/officeDocument/2006/relationships/hyperlink" Target="https://reactjs.org/tutorial/tutorial.html" TargetMode="External"/><Relationship Id="rId4" Type="http://schemas.openxmlformats.org/officeDocument/2006/relationships/hyperlink" Target="https://www.mongodb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man.com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/>
              <a:t>MERN Stack: A Full Stack Web App Dev from </a:t>
            </a:r>
            <a:br>
              <a:rPr lang="en-US" sz="5400" b="1" dirty="0"/>
            </a:br>
            <a:r>
              <a:rPr lang="en-US" sz="5400" b="1" dirty="0"/>
              <a:t>Front to </a:t>
            </a:r>
            <a:r>
              <a:rPr lang="en-US" sz="5400" b="1" dirty="0" smtClean="0"/>
              <a:t>Back (Session 2)</a:t>
            </a:r>
            <a:endParaRPr sz="5400" dirty="0"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1459754" y="4801764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/>
              <a:t>HANSEL G. DELOS SANTOS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MULTI-MEDIA SECTION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IT DEPARTMENT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 descr="C:\Users\r.kasturi\Downloads\Primary-Logo-with-branches-Black-SL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0208" y="0"/>
            <a:ext cx="7205472" cy="211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Using The Postman App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3238" y="1376998"/>
            <a:ext cx="5183188" cy="4195481"/>
          </a:xfrm>
        </p:spPr>
        <p:txBody>
          <a:bodyPr/>
          <a:lstStyle/>
          <a:p>
            <a:pPr latinLnBrk="0"/>
            <a:r>
              <a:rPr lang="en-US" b="1" dirty="0" smtClean="0"/>
              <a:t>Create new workspace in Postman</a:t>
            </a:r>
            <a:endParaRPr lang="en-US" b="1" dirty="0"/>
          </a:p>
          <a:p>
            <a:r>
              <a:rPr lang="en-US" dirty="0" smtClean="0"/>
              <a:t>Run the server.js in </a:t>
            </a:r>
            <a:r>
              <a:rPr lang="en-US" dirty="0" err="1" smtClean="0"/>
              <a:t>vscode</a:t>
            </a:r>
            <a:r>
              <a:rPr lang="en-US" dirty="0" smtClean="0"/>
              <a:t> terminal: </a:t>
            </a:r>
            <a:r>
              <a:rPr lang="en-US" u="sng" dirty="0" err="1">
                <a:solidFill>
                  <a:schemeClr val="accent1"/>
                </a:solidFill>
              </a:rPr>
              <a:t>nodemon</a:t>
            </a:r>
            <a:r>
              <a:rPr lang="en-US" u="sng" dirty="0">
                <a:solidFill>
                  <a:schemeClr val="accent1"/>
                </a:solidFill>
              </a:rPr>
              <a:t> server.js</a:t>
            </a:r>
          </a:p>
          <a:p>
            <a:r>
              <a:rPr lang="en-US" dirty="0" smtClean="0"/>
              <a:t>Select GET method then paste the URL </a:t>
            </a:r>
            <a:r>
              <a:rPr lang="en-US" dirty="0" smtClean="0">
                <a:hlinkClick r:id="rId3"/>
              </a:rPr>
              <a:t>localhost:4000</a:t>
            </a:r>
            <a:r>
              <a:rPr lang="en-US" dirty="0" smtClean="0"/>
              <a:t> then send</a:t>
            </a:r>
          </a:p>
          <a:p>
            <a:r>
              <a:rPr lang="en-US" dirty="0" smtClean="0"/>
              <a:t>You can also save it from postman app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6" y="1524000"/>
            <a:ext cx="6173302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 a middleware in server.js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3" y="1605598"/>
            <a:ext cx="5183188" cy="4195481"/>
          </a:xfrm>
        </p:spPr>
        <p:txBody>
          <a:bodyPr>
            <a:normAutofit fontScale="92500" lnSpcReduction="20000"/>
          </a:bodyPr>
          <a:lstStyle/>
          <a:p>
            <a:pPr latinLnBrk="0"/>
            <a:r>
              <a:rPr lang="en-US" dirty="0"/>
              <a:t>The middleware in node. </a:t>
            </a:r>
            <a:r>
              <a:rPr lang="en-US" dirty="0" err="1"/>
              <a:t>js</a:t>
            </a:r>
            <a:r>
              <a:rPr lang="en-US" dirty="0"/>
              <a:t> is </a:t>
            </a:r>
            <a:r>
              <a:rPr lang="en-US" b="1" dirty="0"/>
              <a:t>a function that will have all the access for requesting an object, responding to an object, and moving to the next middleware function in the application request-response cycle</a:t>
            </a:r>
            <a:r>
              <a:rPr lang="en-US" dirty="0" smtClean="0"/>
              <a:t>.</a:t>
            </a:r>
          </a:p>
          <a:p>
            <a:pPr marL="137160" indent="0">
              <a:buNone/>
            </a:pPr>
            <a:r>
              <a:rPr lang="en-US" dirty="0" smtClean="0"/>
              <a:t>//middleware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app.use</a:t>
            </a:r>
            <a:r>
              <a:rPr lang="en-US" dirty="0"/>
              <a:t>((</a:t>
            </a:r>
            <a:r>
              <a:rPr lang="en-US" dirty="0" err="1"/>
              <a:t>req,res,next</a:t>
            </a:r>
            <a:r>
              <a:rPr lang="en-US" dirty="0"/>
              <a:t>) =&gt; {</a:t>
            </a:r>
          </a:p>
          <a:p>
            <a:pPr marL="137160" indent="0">
              <a:buNone/>
            </a:pPr>
            <a:r>
              <a:rPr lang="en-US" dirty="0" smtClean="0"/>
              <a:t>    console.log(</a:t>
            </a:r>
            <a:r>
              <a:rPr lang="en-US" dirty="0" err="1" smtClean="0"/>
              <a:t>req.path,req.method</a:t>
            </a:r>
            <a:r>
              <a:rPr lang="en-US" dirty="0"/>
              <a:t>)</a:t>
            </a:r>
          </a:p>
          <a:p>
            <a:pPr marL="137160" indent="0">
              <a:buNone/>
            </a:pPr>
            <a:r>
              <a:rPr lang="en-US" dirty="0" smtClean="0"/>
              <a:t>    next</a:t>
            </a:r>
            <a:r>
              <a:rPr lang="en-US" dirty="0"/>
              <a:t>()</a:t>
            </a:r>
          </a:p>
          <a:p>
            <a:pPr marL="137160" indent="0">
              <a:buNone/>
            </a:pPr>
            <a:r>
              <a:rPr lang="en-US" dirty="0"/>
              <a:t>})</a:t>
            </a:r>
          </a:p>
          <a:p>
            <a:pPr marL="13716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37" y="1271587"/>
            <a:ext cx="4429125" cy="5434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494" y="4247795"/>
            <a:ext cx="3584865" cy="24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Express Router and API Routes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89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 API Endpoints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3" y="1605598"/>
            <a:ext cx="5183188" cy="4195481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The API endpoint is </a:t>
            </a:r>
            <a:r>
              <a:rPr lang="en-US" b="1" dirty="0"/>
              <a:t>a point at which an application program interface (API) connects with the software program</a:t>
            </a:r>
            <a:r>
              <a:rPr lang="en-US" dirty="0"/>
              <a:t>. API's work by sending requests for information from a web application or web server and receiving a response.</a:t>
            </a:r>
            <a:br>
              <a:rPr lang="en-US" dirty="0"/>
            </a:b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1" y="1605598"/>
            <a:ext cx="6168837" cy="38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 API Endpoints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4452302"/>
          </a:xfrm>
        </p:spPr>
        <p:txBody>
          <a:bodyPr>
            <a:normAutofit fontScale="92500" lnSpcReduction="10000"/>
          </a:bodyPr>
          <a:lstStyle/>
          <a:p>
            <a:pPr latinLnBrk="0"/>
            <a:r>
              <a:rPr lang="en-US" dirty="0" smtClean="0"/>
              <a:t>Inside the backend folder create a </a:t>
            </a:r>
            <a:r>
              <a:rPr lang="en-US" dirty="0" smtClean="0">
                <a:solidFill>
                  <a:schemeClr val="accent1"/>
                </a:solidFill>
              </a:rPr>
              <a:t>routes folder</a:t>
            </a:r>
          </a:p>
          <a:p>
            <a:pPr latinLnBrk="0"/>
            <a:r>
              <a:rPr lang="en-US" dirty="0" smtClean="0"/>
              <a:t>Inside the routes folder create a new file </a:t>
            </a:r>
            <a:r>
              <a:rPr lang="en-US" dirty="0" smtClean="0">
                <a:solidFill>
                  <a:schemeClr val="accent1"/>
                </a:solidFill>
              </a:rPr>
              <a:t>workouts.js</a:t>
            </a:r>
          </a:p>
          <a:p>
            <a:pPr latinLnBrk="0"/>
            <a:endParaRPr lang="en-US" dirty="0">
              <a:solidFill>
                <a:schemeClr val="accent1"/>
              </a:solidFill>
            </a:endParaRPr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latinLnBrk="0"/>
            <a:endParaRPr lang="en-US" dirty="0">
              <a:solidFill>
                <a:schemeClr val="accent1"/>
              </a:solidFill>
            </a:endParaRPr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latinLnBrk="0"/>
            <a:endParaRPr lang="en-US" dirty="0">
              <a:solidFill>
                <a:schemeClr val="accent1"/>
              </a:solidFill>
            </a:endParaRPr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latinLnBrk="0"/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/>
              <a:t>From the server.js include the wourkouts.js</a:t>
            </a:r>
          </a:p>
          <a:p>
            <a:pPr marL="137160" indent="0">
              <a:buNone/>
            </a:pPr>
            <a:r>
              <a:rPr lang="en-US" dirty="0" smtClean="0"/>
              <a:t>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 err="1"/>
              <a:t>WorkoutRoutes</a:t>
            </a:r>
            <a:r>
              <a:rPr lang="en-US" dirty="0"/>
              <a:t> = require("./routes/workouts</a:t>
            </a:r>
            <a:r>
              <a:rPr lang="en-US" dirty="0" smtClean="0"/>
              <a:t>")</a:t>
            </a: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2" y="2742574"/>
            <a:ext cx="6197556" cy="2178349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6905624" y="2657474"/>
            <a:ext cx="5381625" cy="301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Modify the middleware/routes in server.js</a:t>
            </a:r>
          </a:p>
          <a:p>
            <a:pPr marL="137160" indent="0">
              <a:buNone/>
            </a:pPr>
            <a:r>
              <a:rPr lang="en-US" dirty="0"/>
              <a:t>//middleware</a:t>
            </a:r>
          </a:p>
          <a:p>
            <a:pPr marL="137160" indent="0">
              <a:buNone/>
            </a:pPr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dirty="0" err="1"/>
              <a:t>express.json</a:t>
            </a:r>
            <a:r>
              <a:rPr lang="en-US" dirty="0"/>
              <a:t>())</a:t>
            </a:r>
          </a:p>
          <a:p>
            <a:pPr marL="137160" indent="0">
              <a:buNone/>
            </a:pPr>
            <a:endParaRPr lang="en-US" dirty="0"/>
          </a:p>
          <a:p>
            <a:pPr marL="137160" indent="0">
              <a:buNone/>
            </a:pPr>
            <a:r>
              <a:rPr lang="en-US" dirty="0" smtClean="0"/>
              <a:t>// </a:t>
            </a:r>
            <a:r>
              <a:rPr lang="en-US" dirty="0"/>
              <a:t>routes</a:t>
            </a:r>
          </a:p>
          <a:p>
            <a:pPr marL="137160" indent="0">
              <a:buNone/>
            </a:pPr>
            <a:r>
              <a:rPr lang="en-US" dirty="0" err="1"/>
              <a:t>app.use</a:t>
            </a:r>
            <a:r>
              <a:rPr lang="en-US" dirty="0"/>
              <a:t>('/</a:t>
            </a:r>
            <a:r>
              <a:rPr lang="en-US" dirty="0" err="1"/>
              <a:t>api</a:t>
            </a:r>
            <a:r>
              <a:rPr lang="en-US" dirty="0"/>
              <a:t>/workouts',</a:t>
            </a:r>
            <a:r>
              <a:rPr lang="en-US" dirty="0" err="1"/>
              <a:t>WorkoutRoutes</a:t>
            </a:r>
            <a:r>
              <a:rPr lang="en-US" dirty="0"/>
              <a:t>)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14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</a:t>
            </a:r>
            <a:r>
              <a:rPr lang="en-US" b="1" dirty="0"/>
              <a:t> </a:t>
            </a:r>
            <a:r>
              <a:rPr lang="en-US" b="1" dirty="0" smtClean="0"/>
              <a:t>GET Router – all records 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44523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Create get handler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2407761"/>
            <a:ext cx="4400775" cy="3392964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662837" y="1605598"/>
            <a:ext cx="6954837" cy="445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Run from the browser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962" y="2791142"/>
            <a:ext cx="4522184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Creating</a:t>
            </a:r>
            <a:r>
              <a:rPr lang="en-US" b="1" dirty="0"/>
              <a:t> </a:t>
            </a:r>
            <a:r>
              <a:rPr lang="en-US" b="1" dirty="0" smtClean="0"/>
              <a:t>Router API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5878513" cy="627931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Create GET single </a:t>
            </a:r>
            <a:r>
              <a:rPr lang="en-US" dirty="0"/>
              <a:t>handler in </a:t>
            </a:r>
            <a:r>
              <a:rPr lang="en-US" dirty="0" smtClean="0"/>
              <a:t>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6" y="2233529"/>
            <a:ext cx="4746823" cy="1147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80" y="4075621"/>
            <a:ext cx="4744489" cy="1153715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93712" y="3447690"/>
            <a:ext cx="6954837" cy="62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Create POST handler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347" y="2244551"/>
            <a:ext cx="4586178" cy="1175943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6132512" y="1589424"/>
            <a:ext cx="5878513" cy="62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Create DELETE single handler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072" y="4183330"/>
            <a:ext cx="4805253" cy="1085057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/>
          </p:cNvSpPr>
          <p:nvPr/>
        </p:nvSpPr>
        <p:spPr>
          <a:xfrm>
            <a:off x="6132512" y="3575713"/>
            <a:ext cx="5878513" cy="62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Create UPDATE single handler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762" y="6019800"/>
            <a:ext cx="2957513" cy="571500"/>
          </a:xfrm>
          <a:prstGeom prst="rect">
            <a:avLst/>
          </a:prstGeo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3193255" y="5427333"/>
            <a:ext cx="5878513" cy="62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Export the router module in workouts.js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908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Testing the API using Postman App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8764588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Save the Get, Get Single, Post, Delete, and Update(Patch)</a:t>
            </a: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3" y="2352674"/>
            <a:ext cx="8760348" cy="42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MongoDB Atlas and Mongoose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4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Setting-up MongoDB Atlas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/>
              <a:t>Sign in: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www.mongodb.com/atlas/database</a:t>
            </a:r>
            <a:endParaRPr lang="en-US" dirty="0" smtClean="0"/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5" y="2687782"/>
            <a:ext cx="7436337" cy="3293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604" y="1605598"/>
            <a:ext cx="4688567" cy="3370551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7328695" y="4976149"/>
            <a:ext cx="4627779" cy="108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Use your </a:t>
            </a:r>
            <a:r>
              <a:rPr lang="en-US" dirty="0" err="1" smtClean="0"/>
              <a:t>sct</a:t>
            </a:r>
            <a:r>
              <a:rPr lang="en-US" dirty="0" smtClean="0"/>
              <a:t> google credential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55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Express App Setup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4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err="1" smtClean="0"/>
              <a:t>Cont</a:t>
            </a:r>
            <a:r>
              <a:rPr lang="en-US" b="1" dirty="0" smtClean="0"/>
              <a:t>…Setting-up MongoDB Atlas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Choose Share… FREE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13" y="2285999"/>
            <a:ext cx="4587711" cy="3953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576" y="1656354"/>
            <a:ext cx="2478234" cy="47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9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Create shared cluster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Write Cluster Name: </a:t>
            </a:r>
            <a:r>
              <a:rPr lang="en-US" dirty="0" smtClean="0">
                <a:solidFill>
                  <a:schemeClr val="accent1"/>
                </a:solidFill>
              </a:rPr>
              <a:t>MERN</a:t>
            </a: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152983"/>
            <a:ext cx="6448425" cy="2867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02" y="2739073"/>
            <a:ext cx="6750907" cy="393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Create authentication to you connection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6954837" cy="1082184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Create your username and password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59" y="1348220"/>
            <a:ext cx="5905500" cy="4438650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914159" y="5836097"/>
            <a:ext cx="6954837" cy="108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Select Local Environment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Add My Current IP Address</a:t>
            </a: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98" y="2146690"/>
            <a:ext cx="4333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View the created cluster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4092143" cy="6804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Go to Database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725119" y="6207870"/>
            <a:ext cx="8325715" cy="63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Now you have created your database cluster in </a:t>
            </a:r>
            <a:r>
              <a:rPr lang="en-US" dirty="0" err="1" smtClean="0"/>
              <a:t>mongoDB</a:t>
            </a:r>
            <a:r>
              <a:rPr lang="en-US" dirty="0" smtClean="0"/>
              <a:t> Atlas.</a:t>
            </a: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388978"/>
            <a:ext cx="4591050" cy="1762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00" y="1959668"/>
            <a:ext cx="2918309" cy="2462573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5536766" y="1440711"/>
            <a:ext cx="4092143" cy="6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Skip termination protection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540" y="4177880"/>
            <a:ext cx="8927237" cy="20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Connecting </a:t>
            </a:r>
            <a:r>
              <a:rPr lang="en-US" b="1" dirty="0" err="1" smtClean="0"/>
              <a:t>mongoDB</a:t>
            </a:r>
            <a:r>
              <a:rPr lang="en-US" b="1" dirty="0" smtClean="0"/>
              <a:t> Atlas to your Application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4092143" cy="6804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Go to Connect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754648" y="5568205"/>
            <a:ext cx="5077134" cy="63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Copy the connection strings</a:t>
            </a: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46111" y="3781099"/>
            <a:ext cx="4514068" cy="6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Select Connect you Application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56" y="2146786"/>
            <a:ext cx="3752850" cy="1504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9383" b="30583"/>
          <a:stretch/>
        </p:blipFill>
        <p:spPr>
          <a:xfrm>
            <a:off x="963756" y="4406899"/>
            <a:ext cx="4848474" cy="1855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75" y="2244128"/>
            <a:ext cx="5867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Install </a:t>
            </a:r>
            <a:r>
              <a:rPr lang="en-US" b="1" dirty="0" err="1" smtClean="0"/>
              <a:t>dotenv</a:t>
            </a:r>
            <a:r>
              <a:rPr lang="en-US" b="1" dirty="0" smtClean="0"/>
              <a:t> in </a:t>
            </a:r>
            <a:r>
              <a:rPr lang="en-US" b="1" dirty="0" err="1" smtClean="0"/>
              <a:t>vsCode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7971415" cy="6804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Open the </a:t>
            </a:r>
            <a:r>
              <a:rPr lang="en-US" dirty="0" err="1" smtClean="0"/>
              <a:t>vsCode</a:t>
            </a:r>
            <a:r>
              <a:rPr lang="en-US" dirty="0" smtClean="0"/>
              <a:t> terminal and run: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install </a:t>
            </a:r>
            <a:r>
              <a:rPr lang="en-US" dirty="0" err="1" smtClean="0">
                <a:solidFill>
                  <a:schemeClr val="accent1"/>
                </a:solidFill>
              </a:rPr>
              <a:t>dotenv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46111" y="4651238"/>
            <a:ext cx="9404723" cy="6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5000" dirty="0" err="1"/>
              <a:t>Dotenv</a:t>
            </a:r>
            <a:r>
              <a:rPr lang="en-US" altLang="en-US" sz="5000" dirty="0"/>
              <a:t> is a zero-dependency module that loads environment variables from a .</a:t>
            </a:r>
            <a:r>
              <a:rPr lang="en-US" altLang="en-US" sz="5000" dirty="0" err="1"/>
              <a:t>env</a:t>
            </a:r>
            <a:r>
              <a:rPr lang="en-US" altLang="en-US" sz="5000" dirty="0"/>
              <a:t> file into </a:t>
            </a:r>
            <a:r>
              <a:rPr lang="en-US" altLang="en-US" sz="5000" dirty="0" err="1">
                <a:hlinkClick r:id="rId3"/>
              </a:rPr>
              <a:t>process.env</a:t>
            </a:r>
            <a:r>
              <a:rPr lang="en-US" altLang="en-US" sz="5000" dirty="0"/>
              <a:t> </a:t>
            </a: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2423949"/>
            <a:ext cx="5581650" cy="1990725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Install mongoose in </a:t>
            </a:r>
            <a:r>
              <a:rPr lang="en-US" b="1" dirty="0" err="1" smtClean="0"/>
              <a:t>vsCode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7971415" cy="680402"/>
          </a:xfrm>
        </p:spPr>
        <p:txBody>
          <a:bodyPr>
            <a:normAutofit/>
          </a:bodyPr>
          <a:lstStyle/>
          <a:p>
            <a:pPr latinLnBrk="0"/>
            <a:r>
              <a:rPr lang="en-US" dirty="0" smtClean="0"/>
              <a:t>Open the </a:t>
            </a:r>
            <a:r>
              <a:rPr lang="en-US" dirty="0" err="1" smtClean="0"/>
              <a:t>vsCode</a:t>
            </a:r>
            <a:r>
              <a:rPr lang="en-US" dirty="0" smtClean="0"/>
              <a:t> terminal and run: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install mongoose</a:t>
            </a: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376797"/>
            <a:ext cx="6346772" cy="21190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3450" y="4659868"/>
            <a:ext cx="81343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Mongoose is a </a:t>
            </a: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MongoDB</a:t>
            </a: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object modeling tool designed to work in an asynchronous environment. Mongoose supports both promises and callbacks.</a:t>
            </a:r>
          </a:p>
        </p:txBody>
      </p:sp>
    </p:spTree>
    <p:extLst>
      <p:ext uri="{BB962C8B-B14F-4D97-AF65-F5344CB8AC3E}">
        <p14:creationId xmlns:p14="http://schemas.microsoft.com/office/powerpoint/2010/main" val="27208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Create .</a:t>
            </a:r>
            <a:r>
              <a:rPr lang="en-US" b="1" dirty="0" err="1" smtClean="0"/>
              <a:t>env</a:t>
            </a:r>
            <a:r>
              <a:rPr lang="en-US" b="1" dirty="0" smtClean="0"/>
              <a:t> file in backend folder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1" y="1605598"/>
            <a:ext cx="10811597" cy="680402"/>
          </a:xfrm>
        </p:spPr>
        <p:txBody>
          <a:bodyPr>
            <a:normAutofit fontScale="62500" lnSpcReduction="20000"/>
          </a:bodyPr>
          <a:lstStyle/>
          <a:p>
            <a:pPr latinLnBrk="0"/>
            <a:r>
              <a:rPr lang="en-US" dirty="0" smtClean="0"/>
              <a:t>Create .</a:t>
            </a:r>
            <a:r>
              <a:rPr lang="en-US" dirty="0" err="1" smtClean="0"/>
              <a:t>env</a:t>
            </a:r>
            <a:r>
              <a:rPr lang="en-US" dirty="0" smtClean="0"/>
              <a:t> file inside the backend folder</a:t>
            </a:r>
          </a:p>
          <a:p>
            <a:pPr latinLnBrk="0"/>
            <a:r>
              <a:rPr lang="en-US" dirty="0"/>
              <a:t>Add </a:t>
            </a:r>
            <a:r>
              <a:rPr lang="en-US" dirty="0" smtClean="0"/>
              <a:t>PORTNO </a:t>
            </a:r>
            <a:r>
              <a:rPr lang="en-US" dirty="0"/>
              <a:t>variable and </a:t>
            </a:r>
            <a:r>
              <a:rPr lang="en-US" dirty="0" smtClean="0"/>
              <a:t>MONGO_URI </a:t>
            </a:r>
            <a:r>
              <a:rPr lang="en-US" dirty="0"/>
              <a:t>then Pastes the string connection from MongoDB Atlas</a:t>
            </a:r>
            <a:endParaRPr lang="en-US" dirty="0" smtClean="0">
              <a:solidFill>
                <a:schemeClr val="accent1"/>
              </a:solidFill>
            </a:endParaRPr>
          </a:p>
          <a:p>
            <a:pPr latinLnBrk="0"/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93710" y="3716580"/>
            <a:ext cx="5411789" cy="68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 smtClean="0"/>
              <a:t>Require both </a:t>
            </a:r>
            <a:r>
              <a:rPr lang="en-US" dirty="0" err="1" smtClean="0"/>
              <a:t>dotenv</a:t>
            </a:r>
            <a:r>
              <a:rPr lang="en-US" dirty="0" smtClean="0"/>
              <a:t> &amp; mongoose in server.js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Font typeface="Noto Sans Symbols"/>
              <a:buNone/>
            </a:pPr>
            <a:endParaRPr lang="en-US" dirty="0" smtClean="0"/>
          </a:p>
          <a:p>
            <a:pPr marL="137160" indent="0">
              <a:buFont typeface="Noto Sans Symbols"/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4520807"/>
            <a:ext cx="5457825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171" y="2409825"/>
            <a:ext cx="9203129" cy="13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Modify the server.js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3712" y="1605598"/>
            <a:ext cx="10021888" cy="680402"/>
          </a:xfrm>
        </p:spPr>
        <p:txBody>
          <a:bodyPr>
            <a:normAutofit fontScale="85000" lnSpcReduction="10000"/>
          </a:bodyPr>
          <a:lstStyle/>
          <a:p>
            <a:pPr latinLnBrk="0"/>
            <a:r>
              <a:rPr lang="en-US" dirty="0" smtClean="0"/>
              <a:t>Create the DB connection, save the changes then run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run dev </a:t>
            </a:r>
            <a:r>
              <a:rPr lang="en-US" dirty="0" smtClean="0"/>
              <a:t>from the terminal</a:t>
            </a:r>
            <a:endParaRPr lang="en-US" dirty="0" smtClean="0">
              <a:solidFill>
                <a:schemeClr val="accent1"/>
              </a:solidFill>
            </a:endParaRPr>
          </a:p>
          <a:p>
            <a:pPr marL="137160" indent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/>
          </a:p>
          <a:p>
            <a:pPr marL="137160" indent="0" latinLnBrk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76" y="2389449"/>
            <a:ext cx="7136823" cy="33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Models and Schema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6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Review: Environment </a:t>
            </a:r>
            <a:r>
              <a:rPr lang="en-US" b="1" dirty="0"/>
              <a:t>Setup and Back-End Development</a:t>
            </a:r>
            <a:br>
              <a:rPr lang="en-US" b="1" dirty="0"/>
            </a:br>
            <a:endParaRPr dirty="0"/>
          </a:p>
        </p:txBody>
      </p:sp>
      <p:sp>
        <p:nvSpPr>
          <p:cNvPr id="363" name="Google Shape;363;p26"/>
          <p:cNvSpPr txBox="1">
            <a:spLocks noGrp="1"/>
          </p:cNvSpPr>
          <p:nvPr>
            <p:ph type="body" idx="1"/>
          </p:nvPr>
        </p:nvSpPr>
        <p:spPr>
          <a:xfrm>
            <a:off x="1103311" y="2052918"/>
            <a:ext cx="10584192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Download and install nodeJS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https://nodejs.org/en/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Open CLI (cmd) to check the node version:  c:\&gt; node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Download and install VSCode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https://code.visualstudio.com/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Open VSCode and create a folder MERN-Project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Create a subfolder backend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Create a new empty file server.js then save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Open the terminal in VSCode and go to server folder: </a:t>
            </a:r>
            <a:r>
              <a:rPr lang="en-US">
                <a:solidFill>
                  <a:schemeClr val="accent1"/>
                </a:solidFill>
              </a:rPr>
              <a:t>cd backend</a:t>
            </a:r>
            <a:endParaRPr>
              <a:solidFill>
                <a:schemeClr val="accent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Run npm (node package management) in the terminal: </a:t>
            </a:r>
            <a:r>
              <a:rPr lang="en-US">
                <a:solidFill>
                  <a:schemeClr val="accent1"/>
                </a:solidFill>
              </a:rPr>
              <a:t>npm init –y </a:t>
            </a:r>
            <a:r>
              <a:rPr lang="en-US"/>
              <a:t>(extract json dependencies)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Run </a:t>
            </a:r>
            <a:r>
              <a:rPr lang="en-US">
                <a:solidFill>
                  <a:schemeClr val="accent1"/>
                </a:solidFill>
              </a:rPr>
              <a:t>npm install express</a:t>
            </a:r>
            <a:r>
              <a:rPr lang="en-US"/>
              <a:t> in the terminal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Write the code in </a:t>
            </a:r>
            <a:r>
              <a:rPr lang="en-US">
                <a:solidFill>
                  <a:schemeClr val="accent1"/>
                </a:solidFill>
              </a:rPr>
              <a:t>server.js</a:t>
            </a:r>
            <a:r>
              <a:rPr lang="en-US"/>
              <a:t> then save all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Create a workoutModels.js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Create a new folder models inside backend folder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2723794"/>
            <a:ext cx="8315325" cy="3724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Modify workouts.js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7" y="138616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Constant and require functions/methods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57" y="2533650"/>
            <a:ext cx="67437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Modify workouts.js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7" y="1386168"/>
            <a:ext cx="3363913" cy="416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GET all and Get Single Routes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69" y="1745774"/>
            <a:ext cx="55530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Modify workouts.js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7" y="1386168"/>
            <a:ext cx="3663415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POST and Delete Routes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87" y="981533"/>
            <a:ext cx="5426981" cy="54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Modify workouts.js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1236663" y="1619708"/>
            <a:ext cx="331628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UPDATE Route</a:t>
            </a: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1665592"/>
            <a:ext cx="6457950" cy="41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Run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run dev </a:t>
            </a:r>
            <a:r>
              <a:rPr lang="en-US" dirty="0" smtClean="0"/>
              <a:t>from the terminal and test using Postman App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853248"/>
            <a:ext cx="8476457" cy="480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7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59754" y="11430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Making a React App (Session 3)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6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Fundamentals of React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7" y="1386168"/>
            <a:ext cx="5745163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" indent="0" fontAlgn="base">
              <a:buNone/>
            </a:pPr>
            <a:r>
              <a:rPr lang="en-US" b="1" dirty="0"/>
              <a:t>What </a:t>
            </a:r>
            <a:r>
              <a:rPr lang="en-US" b="1" dirty="0" smtClean="0"/>
              <a:t>is a DOM?</a:t>
            </a:r>
            <a:endParaRPr lang="en-US" b="1" dirty="0"/>
          </a:p>
          <a:p>
            <a:pPr fontAlgn="base"/>
            <a:r>
              <a:rPr lang="en-US" dirty="0"/>
              <a:t>The DOM (Document Object Model) represents the web page as a tree structure. </a:t>
            </a:r>
            <a:endParaRPr lang="en-US" dirty="0" smtClean="0"/>
          </a:p>
          <a:p>
            <a:pPr fontAlgn="base"/>
            <a:r>
              <a:rPr lang="en-US" dirty="0" smtClean="0"/>
              <a:t>Any </a:t>
            </a:r>
            <a:r>
              <a:rPr lang="en-US" dirty="0"/>
              <a:t>piece of HTML that we write is added as a node, to this tree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endParaRPr lang="en-US"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3" y="1685925"/>
            <a:ext cx="5232480" cy="4272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25" y="3822046"/>
            <a:ext cx="3893954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Fundamentals of React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7" y="1386168"/>
            <a:ext cx="5745163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" indent="0" fontAlgn="base">
              <a:buNone/>
            </a:pPr>
            <a:r>
              <a:rPr lang="en-US" b="1" dirty="0"/>
              <a:t>What are props?</a:t>
            </a:r>
          </a:p>
          <a:p>
            <a:pPr fontAlgn="base"/>
            <a:r>
              <a:rPr lang="en-US" dirty="0"/>
              <a:t>Props is short for properties and they are used to pass data between React components. </a:t>
            </a:r>
            <a:endParaRPr lang="en-US" dirty="0" smtClean="0"/>
          </a:p>
          <a:p>
            <a:pPr fontAlgn="base"/>
            <a:r>
              <a:rPr lang="en-US" dirty="0" err="1" smtClean="0"/>
              <a:t>React’s</a:t>
            </a:r>
            <a:r>
              <a:rPr lang="en-US" dirty="0" smtClean="0"/>
              <a:t> </a:t>
            </a:r>
            <a:r>
              <a:rPr lang="en-US" dirty="0"/>
              <a:t>data flow between components is </a:t>
            </a:r>
            <a:r>
              <a:rPr lang="en-US" dirty="0" err="1"/>
              <a:t>uni</a:t>
            </a:r>
            <a:r>
              <a:rPr lang="en-US" dirty="0"/>
              <a:t>-directional (from parent to child only</a:t>
            </a:r>
            <a:r>
              <a:rPr lang="en-US" dirty="0" smtClean="0"/>
              <a:t>).</a:t>
            </a:r>
          </a:p>
          <a:p>
            <a:pPr marL="137160" indent="0" fontAlgn="base">
              <a:buNone/>
            </a:pPr>
            <a:endParaRPr lang="en-US" dirty="0"/>
          </a:p>
          <a:p>
            <a:pPr marL="137160" indent="0" fontAlgn="base">
              <a:buNone/>
            </a:pPr>
            <a:endParaRPr lang="en-US"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73" y="1974373"/>
            <a:ext cx="4702362" cy="40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0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Fundamentals of React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8" y="1386168"/>
            <a:ext cx="543083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" indent="0" fontAlgn="base">
              <a:buNone/>
            </a:pPr>
            <a:r>
              <a:rPr lang="en-US" b="1" dirty="0"/>
              <a:t>What is state?</a:t>
            </a:r>
          </a:p>
          <a:p>
            <a:pPr fontAlgn="base"/>
            <a:r>
              <a:rPr lang="en-US" dirty="0"/>
              <a:t>React has another special built-in object called state, which allows components to create and manage their own data. </a:t>
            </a:r>
            <a:endParaRPr lang="en-US" dirty="0" smtClean="0"/>
          </a:p>
          <a:p>
            <a:pPr fontAlgn="base"/>
            <a:r>
              <a:rPr lang="en-US" dirty="0" smtClean="0"/>
              <a:t>So </a:t>
            </a:r>
            <a:r>
              <a:rPr lang="en-US" dirty="0"/>
              <a:t>unlike props, components cannot pass data with state, but they can create and manage it internally.</a:t>
            </a:r>
          </a:p>
          <a:p>
            <a:pPr fontAlgn="base"/>
            <a:endParaRPr lang="en-US" dirty="0"/>
          </a:p>
          <a:p>
            <a:pPr marL="137160" indent="0" fontAlgn="base">
              <a:buNone/>
            </a:pPr>
            <a:endParaRPr lang="en-US"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3" y="1548448"/>
            <a:ext cx="47815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Review: Write </a:t>
            </a:r>
            <a:r>
              <a:rPr lang="en-US" dirty="0"/>
              <a:t>the code in server.js</a:t>
            </a:r>
            <a:endParaRPr dirty="0"/>
          </a:p>
        </p:txBody>
      </p:sp>
      <p:sp>
        <p:nvSpPr>
          <p:cNvPr id="369" name="Google Shape;369;p27"/>
          <p:cNvSpPr txBox="1">
            <a:spLocks noGrp="1"/>
          </p:cNvSpPr>
          <p:nvPr>
            <p:ph type="body" idx="1"/>
          </p:nvPr>
        </p:nvSpPr>
        <p:spPr>
          <a:xfrm>
            <a:off x="944285" y="4112466"/>
            <a:ext cx="10584192" cy="145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Run terminal in VSCode: </a:t>
            </a:r>
            <a:r>
              <a:rPr lang="en-US">
                <a:solidFill>
                  <a:schemeClr val="accent1"/>
                </a:solidFill>
              </a:rPr>
              <a:t>node server.js</a:t>
            </a:r>
            <a:endParaRPr>
              <a:solidFill>
                <a:schemeClr val="accent1"/>
              </a:solidFill>
            </a:endParaRPr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►"/>
            </a:pPr>
            <a:r>
              <a:rPr lang="en-US">
                <a:solidFill>
                  <a:schemeClr val="accent1"/>
                </a:solidFill>
              </a:rPr>
              <a:t>Control + C </a:t>
            </a:r>
            <a:r>
              <a:rPr lang="en-US"/>
              <a:t>to terminate the running web server</a:t>
            </a:r>
            <a:endParaRPr>
              <a:solidFill>
                <a:schemeClr val="accent1"/>
              </a:solidFill>
            </a:endParaRPr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70" name="Google Shape;3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0062" y="1329574"/>
            <a:ext cx="4608697" cy="304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2710" y="5320162"/>
            <a:ext cx="57435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Fundamentals of React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960438" y="1386168"/>
            <a:ext cx="543083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" indent="0" fontAlgn="base">
              <a:buNone/>
            </a:pPr>
            <a:r>
              <a:rPr lang="en-US" b="1" dirty="0"/>
              <a:t>What </a:t>
            </a:r>
            <a:r>
              <a:rPr lang="en-US" b="1" dirty="0" smtClean="0"/>
              <a:t>are hooks?</a:t>
            </a:r>
            <a:endParaRPr lang="en-US" b="1" dirty="0"/>
          </a:p>
          <a:p>
            <a:pPr fontAlgn="base"/>
            <a:r>
              <a:rPr lang="en-US" dirty="0"/>
              <a:t>Hooks are the new feature introduced in the React 16.8 version. </a:t>
            </a:r>
            <a:endParaRPr lang="en-US" dirty="0" smtClean="0"/>
          </a:p>
          <a:p>
            <a:pPr fontAlgn="base"/>
            <a:r>
              <a:rPr lang="en-US" dirty="0" smtClean="0"/>
              <a:t>It </a:t>
            </a:r>
            <a:r>
              <a:rPr lang="en-US" dirty="0"/>
              <a:t>allows you to use state and other React features without writing a class. Hooks are the functions which "hook into" React state and lifecycle features from function components. </a:t>
            </a:r>
            <a:endParaRPr lang="en-US" dirty="0" smtClean="0"/>
          </a:p>
          <a:p>
            <a:pPr fontAlgn="base"/>
            <a:r>
              <a:rPr lang="en-US" dirty="0" smtClean="0"/>
              <a:t>It </a:t>
            </a:r>
            <a:r>
              <a:rPr lang="en-US" dirty="0"/>
              <a:t>does not work inside classes.</a:t>
            </a:r>
            <a:endParaRPr lang="en-US" dirty="0"/>
          </a:p>
          <a:p>
            <a:pPr marL="137160" indent="0" fontAlgn="base">
              <a:buNone/>
            </a:pPr>
            <a:endParaRPr lang="en-US"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1257300"/>
            <a:ext cx="4705350" cy="3105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837" y="4667250"/>
            <a:ext cx="49434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Creating a client folder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1236663" y="1619708"/>
            <a:ext cx="5916612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ct val="80000"/>
            </a:pPr>
            <a:r>
              <a:rPr lang="en-US" dirty="0">
                <a:hlinkClick r:id="rId3"/>
              </a:rPr>
              <a:t>Create React App</a:t>
            </a:r>
            <a:r>
              <a:rPr lang="en-US" dirty="0"/>
              <a:t> is a comfortable environment for </a:t>
            </a:r>
            <a:r>
              <a:rPr lang="en-US" b="1" dirty="0"/>
              <a:t>learning React</a:t>
            </a:r>
            <a:r>
              <a:rPr lang="en-US" dirty="0"/>
              <a:t>, and is the best way to start building </a:t>
            </a:r>
            <a:r>
              <a:rPr lang="en-US" b="1" dirty="0"/>
              <a:t>a new </a:t>
            </a:r>
            <a:r>
              <a:rPr lang="en-US" b="1" dirty="0">
                <a:hlinkClick r:id="rId4"/>
              </a:rPr>
              <a:t>single-page</a:t>
            </a:r>
            <a:r>
              <a:rPr lang="en-US" b="1" dirty="0"/>
              <a:t> application</a:t>
            </a:r>
            <a:r>
              <a:rPr lang="en-US" dirty="0"/>
              <a:t> in React</a:t>
            </a:r>
            <a:r>
              <a:rPr lang="en-US" dirty="0" smtClean="0"/>
              <a:t>.</a:t>
            </a:r>
          </a:p>
          <a:p>
            <a:pPr marL="342900" lvl="0" indent="-342900">
              <a:spcBef>
                <a:spcPts val="0"/>
              </a:spcBef>
              <a:buSzPct val="80000"/>
            </a:pP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Run </a:t>
            </a:r>
            <a:r>
              <a:rPr lang="en-US" dirty="0" err="1" smtClean="0">
                <a:solidFill>
                  <a:schemeClr val="accent1"/>
                </a:solidFill>
              </a:rPr>
              <a:t>npx</a:t>
            </a:r>
            <a:r>
              <a:rPr lang="en-US" dirty="0" smtClean="0">
                <a:solidFill>
                  <a:schemeClr val="accent1"/>
                </a:solidFill>
              </a:rPr>
              <a:t> create-react-app client </a:t>
            </a:r>
            <a:r>
              <a:rPr lang="en-US" dirty="0" smtClean="0"/>
              <a:t>from the </a:t>
            </a:r>
            <a:r>
              <a:rPr lang="en-US" dirty="0" err="1" smtClean="0"/>
              <a:t>vscode</a:t>
            </a:r>
            <a:r>
              <a:rPr lang="en-US" dirty="0" smtClean="0"/>
              <a:t> terminal (outside the server folder)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Open </a:t>
            </a:r>
            <a:r>
              <a:rPr lang="en-US" dirty="0" err="1" smtClean="0"/>
              <a:t>package.json</a:t>
            </a:r>
            <a:r>
              <a:rPr lang="en-US" dirty="0" smtClean="0"/>
              <a:t> file to check the parameter to run the app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Then run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start </a:t>
            </a:r>
            <a:r>
              <a:rPr lang="en-US" dirty="0" smtClean="0"/>
              <a:t>from the </a:t>
            </a:r>
            <a:r>
              <a:rPr lang="en-US" dirty="0" err="1" smtClean="0"/>
              <a:t>vscode</a:t>
            </a:r>
            <a:r>
              <a:rPr lang="en-US" dirty="0" smtClean="0"/>
              <a:t> terminal (client folder)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05" y="666749"/>
            <a:ext cx="4947883" cy="4162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559" y="4436357"/>
            <a:ext cx="37242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11231564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Cleaning-up the client directory that only needed and debug the index.js and App.js files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781300"/>
            <a:ext cx="2381250" cy="2990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05" y="2686050"/>
            <a:ext cx="564832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775" y="2686050"/>
            <a:ext cx="26289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Install the react package DOM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1236663" y="1619708"/>
            <a:ext cx="920087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react-router-</a:t>
            </a:r>
            <a:r>
              <a:rPr lang="en-US" dirty="0" err="1" smtClean="0">
                <a:solidFill>
                  <a:schemeClr val="accent1"/>
                </a:solidFill>
              </a:rPr>
              <a:t>dom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package contains bindings for using React Router in the web application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From the client directory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>
                <a:solidFill>
                  <a:schemeClr val="accent1"/>
                </a:solidFill>
              </a:rPr>
              <a:t>Run </a:t>
            </a:r>
            <a:r>
              <a:rPr lang="en-US" dirty="0" err="1" smtClean="0">
                <a:solidFill>
                  <a:schemeClr val="accent1"/>
                </a:solidFill>
              </a:rPr>
              <a:t>npm</a:t>
            </a:r>
            <a:r>
              <a:rPr lang="en-US" dirty="0" smtClean="0">
                <a:solidFill>
                  <a:schemeClr val="accent1"/>
                </a:solidFill>
              </a:rPr>
              <a:t> install react-router-</a:t>
            </a:r>
            <a:r>
              <a:rPr lang="en-US" dirty="0" err="1" smtClean="0">
                <a:solidFill>
                  <a:schemeClr val="accent1"/>
                </a:solidFill>
              </a:rPr>
              <a:t>dom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from the </a:t>
            </a:r>
            <a:r>
              <a:rPr lang="en-US" dirty="0" err="1" smtClean="0"/>
              <a:t>vscode</a:t>
            </a:r>
            <a:r>
              <a:rPr lang="en-US" dirty="0" smtClean="0"/>
              <a:t> terminal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dirty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68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878729" y="2657475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dirty="0" smtClean="0"/>
              <a:t>-Creating/Fetching </a:t>
            </a:r>
            <a:r>
              <a:rPr lang="en-US" sz="5400" b="1" dirty="0" smtClean="0"/>
              <a:t>Data</a:t>
            </a:r>
            <a:br>
              <a:rPr lang="en-US" sz="5400" b="1" dirty="0" smtClean="0"/>
            </a:br>
            <a:r>
              <a:rPr lang="en-US" sz="5400" b="1" dirty="0" smtClean="0"/>
              <a:t>-Modifying Form</a:t>
            </a:r>
            <a:br>
              <a:rPr lang="en-US" sz="5400" b="1" dirty="0" smtClean="0"/>
            </a:br>
            <a:r>
              <a:rPr lang="en-US" sz="5400" b="1" dirty="0" smtClean="0"/>
              <a:t>-</a:t>
            </a:r>
            <a:r>
              <a:rPr lang="en-US" sz="5400" b="1" dirty="0" smtClean="0"/>
              <a:t>Deleting/Updating </a:t>
            </a:r>
            <a:r>
              <a:rPr lang="en-US" sz="5400" b="1" dirty="0" smtClean="0"/>
              <a:t>Data</a:t>
            </a:r>
            <a:br>
              <a:rPr lang="en-US" sz="5400" b="1" dirty="0" smtClean="0"/>
            </a:br>
            <a:r>
              <a:rPr lang="en-US" sz="5400" b="1" dirty="0" smtClean="0"/>
              <a:t>-Handling Error Response</a:t>
            </a:r>
            <a:endParaRPr sz="5400" dirty="0"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015" y="4606692"/>
            <a:ext cx="4841372" cy="18628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17;p33"/>
          <p:cNvSpPr txBox="1">
            <a:spLocks/>
          </p:cNvSpPr>
          <p:nvPr/>
        </p:nvSpPr>
        <p:spPr>
          <a:xfrm>
            <a:off x="646111" y="452718"/>
            <a:ext cx="10850563" cy="220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200"/>
            </a:pPr>
            <a:r>
              <a:rPr lang="en-US" dirty="0" smtClean="0"/>
              <a:t>Advanced </a:t>
            </a:r>
            <a:r>
              <a:rPr lang="en-US" dirty="0" smtClean="0"/>
              <a:t>Sessions-CRUD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Complete MERN-Project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313" y="1352550"/>
            <a:ext cx="6949337" cy="52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2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dirty="0"/>
              <a:t>Complete </a:t>
            </a:r>
            <a:r>
              <a:rPr lang="en-US" dirty="0" smtClean="0"/>
              <a:t>MERN-Project – source codes</a:t>
            </a:r>
            <a:endParaRPr dirty="0"/>
          </a:p>
        </p:txBody>
      </p:sp>
      <p:sp>
        <p:nvSpPr>
          <p:cNvPr id="418" name="Google Shape;418;p33"/>
          <p:cNvSpPr txBox="1">
            <a:spLocks noGrp="1"/>
          </p:cNvSpPr>
          <p:nvPr>
            <p:ph type="body" idx="1"/>
          </p:nvPr>
        </p:nvSpPr>
        <p:spPr>
          <a:xfrm>
            <a:off x="427038" y="1853248"/>
            <a:ext cx="920087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lang="en-US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dirty="0" smtClean="0"/>
              <a:t>Do check it out my </a:t>
            </a:r>
            <a:r>
              <a:rPr lang="en-US" dirty="0" err="1" smtClean="0"/>
              <a:t>github</a:t>
            </a:r>
            <a:r>
              <a:rPr lang="en-US" dirty="0" smtClean="0"/>
              <a:t> address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endParaRPr lang="en-US" dirty="0" smtClean="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6111" y="3499731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https://github.com/hansperm/workouts.git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027" y="1685540"/>
            <a:ext cx="6667500" cy="41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dirty="0"/>
              <a:t>Complete </a:t>
            </a:r>
            <a:r>
              <a:rPr lang="en-US" dirty="0" smtClean="0"/>
              <a:t>MERN-Project – source codes (Files Directories)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934" y="1152983"/>
            <a:ext cx="30099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7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References:</a:t>
            </a:r>
            <a:endParaRPr/>
          </a:p>
        </p:txBody>
      </p:sp>
      <p:sp>
        <p:nvSpPr>
          <p:cNvPr id="424" name="Google Shape;424;p34"/>
          <p:cNvSpPr txBox="1">
            <a:spLocks noGrp="1"/>
          </p:cNvSpPr>
          <p:nvPr>
            <p:ph type="body" idx="1"/>
          </p:nvPr>
        </p:nvSpPr>
        <p:spPr>
          <a:xfrm>
            <a:off x="11795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https://www.w3schools.com/whatis/whatis_fullstack.asp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https://www.mongodb.com/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https://reactjs.org/tutorial/tutorial.html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https://nodejs.org/en/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 dirty="0">
                <a:solidFill>
                  <a:schemeClr val="hlink"/>
                </a:solidFill>
                <a:hlinkClick r:id="rId7"/>
              </a:rPr>
              <a:t>https://expressjs.com/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u="sng" dirty="0">
                <a:solidFill>
                  <a:schemeClr val="hlink"/>
                </a:solidFill>
                <a:hlinkClick r:id="rId8"/>
              </a:rPr>
              <a:t>https://code.visualstudio.com</a:t>
            </a:r>
            <a:r>
              <a:rPr lang="en-US" u="sng" dirty="0" smtClean="0">
                <a:solidFill>
                  <a:schemeClr val="hlink"/>
                </a:solidFill>
                <a:hlinkClick r:id="rId8"/>
              </a:rPr>
              <a:t>/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342900" lvl="0" indent="-342900">
              <a:buSzPts val="1600"/>
            </a:pPr>
            <a:r>
              <a:rPr lang="en-US" u="sng" dirty="0">
                <a:solidFill>
                  <a:schemeClr val="hlink"/>
                </a:solidFill>
              </a:rPr>
              <a:t>https://github.com/hansperm/workouts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endParaRPr lang="en-US" u="sng" dirty="0" smtClean="0">
              <a:solidFill>
                <a:schemeClr val="hlink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Install </a:t>
            </a:r>
            <a:r>
              <a:rPr lang="en-US" dirty="0" err="1" smtClean="0"/>
              <a:t>nodemon</a:t>
            </a:r>
            <a:r>
              <a:rPr lang="en-US" dirty="0" smtClean="0"/>
              <a:t> – node utility</a:t>
            </a:r>
            <a:endParaRPr dirty="0"/>
          </a:p>
        </p:txBody>
      </p:sp>
      <p:sp>
        <p:nvSpPr>
          <p:cNvPr id="377" name="Google Shape;377;p28"/>
          <p:cNvSpPr txBox="1">
            <a:spLocks noGrp="1"/>
          </p:cNvSpPr>
          <p:nvPr>
            <p:ph type="body" idx="1"/>
          </p:nvPr>
        </p:nvSpPr>
        <p:spPr>
          <a:xfrm>
            <a:off x="974104" y="1455912"/>
            <a:ext cx="9799913" cy="529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Download and install nodemon from the VSCode Terminal –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>
                <a:solidFill>
                  <a:schemeClr val="accent1"/>
                </a:solidFill>
              </a:rPr>
              <a:t>							npm install –g nodemon</a:t>
            </a:r>
            <a:endParaRPr>
              <a:solidFill>
                <a:schemeClr val="accent1"/>
              </a:solidFill>
            </a:endParaRPr>
          </a:p>
          <a:p>
            <a:pPr marL="342900" lvl="0" indent="-342925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 sz="2100"/>
              <a:t>If installation persist (windows). Workaround </a:t>
            </a:r>
            <a:r>
              <a:rPr lang="en-US">
                <a:solidFill>
                  <a:schemeClr val="accent1"/>
                </a:solidFill>
              </a:rPr>
              <a:t>Open PowerShell </a:t>
            </a:r>
            <a:r>
              <a:rPr lang="en-US" sz="2100"/>
              <a:t>as administrator</a:t>
            </a: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>
              <a:solidFill>
                <a:schemeClr val="accent1"/>
              </a:solidFill>
            </a:endParaRPr>
          </a:p>
          <a:p>
            <a:pPr marL="342900" lvl="0" indent="-342925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 sz="2100"/>
              <a:t>If installation persist in (Mac). Workaround:</a:t>
            </a:r>
            <a:r>
              <a:rPr lang="en-US">
                <a:solidFill>
                  <a:schemeClr val="accent1"/>
                </a:solidFill>
              </a:rPr>
              <a:t> sudo npm install –g nodemon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78" name="Google Shape;37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418" y="2763200"/>
            <a:ext cx="8330499" cy="3081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Running </a:t>
            </a:r>
            <a:r>
              <a:rPr lang="en-US" dirty="0" err="1"/>
              <a:t>nodemon</a:t>
            </a:r>
            <a:endParaRPr dirty="0"/>
          </a:p>
        </p:txBody>
      </p:sp>
      <p:sp>
        <p:nvSpPr>
          <p:cNvPr id="384" name="Google Shape;384;p29"/>
          <p:cNvSpPr txBox="1">
            <a:spLocks noGrp="1"/>
          </p:cNvSpPr>
          <p:nvPr>
            <p:ph type="body" idx="1"/>
          </p:nvPr>
        </p:nvSpPr>
        <p:spPr>
          <a:xfrm>
            <a:off x="974104" y="1455912"/>
            <a:ext cx="9799913" cy="529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1600"/>
            </a:pPr>
            <a:r>
              <a:rPr lang="en-US" dirty="0"/>
              <a:t>Simple monitor script for use during development of a </a:t>
            </a:r>
            <a:r>
              <a:rPr lang="en-US" b="1" dirty="0"/>
              <a:t>Node</a:t>
            </a:r>
            <a:r>
              <a:rPr lang="en-US" dirty="0"/>
              <a:t>.</a:t>
            </a:r>
            <a:r>
              <a:rPr lang="en-US" b="1" dirty="0"/>
              <a:t>js</a:t>
            </a:r>
            <a:r>
              <a:rPr lang="en-US" dirty="0"/>
              <a:t> app.</a:t>
            </a:r>
            <a:endParaRPr lang="en-US" dirty="0" smtClean="0"/>
          </a:p>
          <a:p>
            <a:pPr marL="342900" lvl="0" indent="-342900">
              <a:spcBef>
                <a:spcPts val="0"/>
              </a:spcBef>
              <a:buSzPts val="1600"/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err="1"/>
              <a:t>VSCode</a:t>
            </a:r>
            <a:r>
              <a:rPr lang="en-US" dirty="0"/>
              <a:t> Terminal run: </a:t>
            </a:r>
            <a:r>
              <a:rPr lang="en-US" dirty="0" err="1">
                <a:solidFill>
                  <a:schemeClr val="accent1"/>
                </a:solidFill>
              </a:rPr>
              <a:t>nodemon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server.js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Try to change the </a:t>
            </a:r>
            <a:r>
              <a:rPr lang="en-US" dirty="0">
                <a:solidFill>
                  <a:schemeClr val="accent1"/>
                </a:solidFill>
              </a:rPr>
              <a:t>console.log(‘Server is running in PORT 4000’) </a:t>
            </a:r>
            <a:r>
              <a:rPr lang="en-US" dirty="0"/>
              <a:t>then save all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Notice the server log from the terminal: real-time updates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accent1"/>
              </a:solidFill>
            </a:endParaRPr>
          </a:p>
        </p:txBody>
      </p:sp>
      <p:pic>
        <p:nvPicPr>
          <p:cNvPr id="385" name="Google Shape;38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5865" y="2262609"/>
            <a:ext cx="553402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 smtClean="0"/>
              <a:t>Debug </a:t>
            </a:r>
            <a:r>
              <a:rPr lang="en-US" dirty="0"/>
              <a:t>the </a:t>
            </a:r>
            <a:r>
              <a:rPr lang="en-US" dirty="0" err="1"/>
              <a:t>package.json</a:t>
            </a:r>
            <a:r>
              <a:rPr lang="en-US" dirty="0"/>
              <a:t> file</a:t>
            </a:r>
            <a:endParaRPr dirty="0"/>
          </a:p>
        </p:txBody>
      </p:sp>
      <p:sp>
        <p:nvSpPr>
          <p:cNvPr id="391" name="Google Shape;391;p30"/>
          <p:cNvSpPr txBox="1">
            <a:spLocks noGrp="1"/>
          </p:cNvSpPr>
          <p:nvPr>
            <p:ph type="body" idx="1"/>
          </p:nvPr>
        </p:nvSpPr>
        <p:spPr>
          <a:xfrm>
            <a:off x="5518962" y="1707888"/>
            <a:ext cx="613963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Add the parameter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>
                <a:solidFill>
                  <a:schemeClr val="accent1"/>
                </a:solidFill>
              </a:rPr>
              <a:t>,“dev”: “</a:t>
            </a:r>
            <a:r>
              <a:rPr lang="en-US" dirty="0" err="1">
                <a:solidFill>
                  <a:schemeClr val="accent1"/>
                </a:solidFill>
              </a:rPr>
              <a:t>nodemon</a:t>
            </a:r>
            <a:r>
              <a:rPr lang="en-US" dirty="0">
                <a:solidFill>
                  <a:schemeClr val="accent1"/>
                </a:solidFill>
              </a:rPr>
              <a:t> server.js” </a:t>
            </a:r>
            <a:r>
              <a:rPr lang="en-US" dirty="0"/>
              <a:t>from the scripts then save all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Then run from the </a:t>
            </a:r>
            <a:r>
              <a:rPr lang="en-US" dirty="0" err="1"/>
              <a:t>vscode</a:t>
            </a:r>
            <a:r>
              <a:rPr lang="en-US" dirty="0"/>
              <a:t> terminal: 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chemeClr val="accent1"/>
                </a:solidFill>
              </a:rPr>
              <a:t>npm</a:t>
            </a:r>
            <a:r>
              <a:rPr lang="en-US" dirty="0">
                <a:solidFill>
                  <a:schemeClr val="accent1"/>
                </a:solidFill>
              </a:rPr>
              <a:t> run dev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392" name="Google Shape;39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259" y="1665476"/>
            <a:ext cx="4544689" cy="4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6815" y="3931938"/>
            <a:ext cx="49911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Cont. Route Handler (get)</a:t>
            </a:r>
            <a:r>
              <a:rPr lang="en-US" b="1" dirty="0"/>
              <a:t/>
            </a:r>
            <a:br>
              <a:rPr lang="en-US" b="1" dirty="0"/>
            </a:br>
            <a:endParaRPr dirty="0"/>
          </a:p>
        </p:txBody>
      </p:sp>
      <p:sp>
        <p:nvSpPr>
          <p:cNvPr id="363" name="Google Shape;363;p26"/>
          <p:cNvSpPr txBox="1">
            <a:spLocks noGrp="1"/>
          </p:cNvSpPr>
          <p:nvPr>
            <p:ph type="body" idx="1"/>
          </p:nvPr>
        </p:nvSpPr>
        <p:spPr>
          <a:xfrm>
            <a:off x="855661" y="1733550"/>
            <a:ext cx="10584192" cy="451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These </a:t>
            </a:r>
            <a:r>
              <a:rPr lang="en-US" b="1" dirty="0"/>
              <a:t>routing</a:t>
            </a:r>
            <a:r>
              <a:rPr lang="en-US" dirty="0"/>
              <a:t> methods specify a callback function (sometimes called “</a:t>
            </a:r>
            <a:r>
              <a:rPr lang="en-US" b="1" dirty="0"/>
              <a:t>handler</a:t>
            </a:r>
            <a:r>
              <a:rPr lang="en-US" dirty="0"/>
              <a:t> functions”) called when the application receives a request to the specified </a:t>
            </a:r>
            <a:r>
              <a:rPr lang="en-US" b="1" dirty="0"/>
              <a:t>route</a:t>
            </a:r>
            <a:endParaRPr lang="en-US" dirty="0" smtClean="0"/>
          </a:p>
          <a:p>
            <a:pPr marL="137160" indent="0">
              <a:buNone/>
            </a:pPr>
            <a:r>
              <a:rPr lang="en-US" dirty="0" smtClean="0"/>
              <a:t>// routes in server.js</a:t>
            </a:r>
            <a:endParaRPr lang="en-US" dirty="0"/>
          </a:p>
          <a:p>
            <a:pPr marL="137160" indent="0">
              <a:buNone/>
            </a:pPr>
            <a:r>
              <a:rPr lang="en-US" dirty="0" err="1"/>
              <a:t>app.get</a:t>
            </a:r>
            <a:r>
              <a:rPr lang="en-US" dirty="0"/>
              <a:t>('/', (</a:t>
            </a:r>
            <a:r>
              <a:rPr lang="en-US" dirty="0" err="1"/>
              <a:t>req,res</a:t>
            </a:r>
            <a:r>
              <a:rPr lang="en-US" dirty="0"/>
              <a:t>) =&gt; {</a:t>
            </a:r>
          </a:p>
          <a:p>
            <a:pPr marL="137160" indent="0">
              <a:buNone/>
            </a:pPr>
            <a:r>
              <a:rPr lang="en-US" dirty="0" err="1"/>
              <a:t>res.json</a:t>
            </a:r>
            <a:r>
              <a:rPr lang="en-US" dirty="0"/>
              <a:t>({</a:t>
            </a:r>
            <a:r>
              <a:rPr lang="en-US" dirty="0" err="1"/>
              <a:t>mssg</a:t>
            </a:r>
            <a:r>
              <a:rPr lang="en-US" dirty="0"/>
              <a:t>: "Welcome to the App!"})</a:t>
            </a:r>
          </a:p>
          <a:p>
            <a:pPr marL="137160" indent="0">
              <a:buNone/>
            </a:pPr>
            <a:r>
              <a:rPr lang="en-US" dirty="0"/>
              <a:t>})</a:t>
            </a:r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2854423"/>
            <a:ext cx="3652838" cy="23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dirty="0" smtClean="0"/>
              <a:t>Using The Postman App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75" y="3076575"/>
            <a:ext cx="4854575" cy="342018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3237" y="1376998"/>
            <a:ext cx="8946541" cy="4195481"/>
          </a:xfrm>
        </p:spPr>
        <p:txBody>
          <a:bodyPr/>
          <a:lstStyle/>
          <a:p>
            <a:pPr latinLnBrk="0"/>
            <a:r>
              <a:rPr lang="en-US" b="1" dirty="0"/>
              <a:t>What is Postman?</a:t>
            </a:r>
          </a:p>
          <a:p>
            <a:r>
              <a:rPr lang="en-US" dirty="0"/>
              <a:t>Postman is an API platform for building and using APIs. Postman simplifies each step of the API lifecycle and streamlines collaboration so you can create better APIs—faster.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Download postman </a:t>
            </a:r>
            <a:r>
              <a:rPr lang="en-US" dirty="0" smtClean="0"/>
              <a:t>app</a:t>
            </a:r>
          </a:p>
          <a:p>
            <a:r>
              <a:rPr lang="en-US" dirty="0">
                <a:hlinkClick r:id="rId4"/>
              </a:rPr>
              <a:t>https://www.postman.com/downloads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Install and Sign-in (current </a:t>
            </a:r>
            <a:r>
              <a:rPr lang="en-US" dirty="0" err="1" smtClean="0"/>
              <a:t>gmail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8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976</Words>
  <Application>Microsoft Office PowerPoint</Application>
  <PresentationFormat>Widescreen</PresentationFormat>
  <Paragraphs>242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Wingdings</vt:lpstr>
      <vt:lpstr>Noto Sans Symbols</vt:lpstr>
      <vt:lpstr>Century Gothic</vt:lpstr>
      <vt:lpstr>Arial</vt:lpstr>
      <vt:lpstr>Ion</vt:lpstr>
      <vt:lpstr>MERN Stack: A Full Stack Web App Dev from  Front to Back (Session 2)</vt:lpstr>
      <vt:lpstr>Express App Setup</vt:lpstr>
      <vt:lpstr>Review: Environment Setup and Back-End Development </vt:lpstr>
      <vt:lpstr>Review: Write the code in server.js</vt:lpstr>
      <vt:lpstr>Install nodemon – node utility</vt:lpstr>
      <vt:lpstr>Running nodemon</vt:lpstr>
      <vt:lpstr>Debug the package.json file</vt:lpstr>
      <vt:lpstr>Cont. Route Handler (get) </vt:lpstr>
      <vt:lpstr>Using The Postman App</vt:lpstr>
      <vt:lpstr>Using The Postman App</vt:lpstr>
      <vt:lpstr>Creating a middleware in server.js</vt:lpstr>
      <vt:lpstr>Express Router and API Routes</vt:lpstr>
      <vt:lpstr>Creating API Endpoints</vt:lpstr>
      <vt:lpstr>Creating API Endpoints</vt:lpstr>
      <vt:lpstr>Creating GET Router – all records </vt:lpstr>
      <vt:lpstr>Creating Router API</vt:lpstr>
      <vt:lpstr>Testing the API using Postman App</vt:lpstr>
      <vt:lpstr>MongoDB Atlas and Mongoose</vt:lpstr>
      <vt:lpstr>Setting-up MongoDB Atlas</vt:lpstr>
      <vt:lpstr>Cont…Setting-up MongoDB Atlas</vt:lpstr>
      <vt:lpstr>Create shared cluster</vt:lpstr>
      <vt:lpstr>Create authentication to you connection</vt:lpstr>
      <vt:lpstr>View the created cluster</vt:lpstr>
      <vt:lpstr>Connecting mongoDB Atlas to your Application</vt:lpstr>
      <vt:lpstr>Install dotenv in vsCode</vt:lpstr>
      <vt:lpstr>Install mongoose in vsCode</vt:lpstr>
      <vt:lpstr>Create .env file in backend folder</vt:lpstr>
      <vt:lpstr>Modify the server.js</vt:lpstr>
      <vt:lpstr>Models and Schema</vt:lpstr>
      <vt:lpstr>Create a workoutModels.js</vt:lpstr>
      <vt:lpstr>Modify workouts.js</vt:lpstr>
      <vt:lpstr>Modify workouts.js</vt:lpstr>
      <vt:lpstr>Modify workouts.js</vt:lpstr>
      <vt:lpstr>Modify workouts.js</vt:lpstr>
      <vt:lpstr>Run npm run dev from the terminal and test using Postman App</vt:lpstr>
      <vt:lpstr>Making a React App (Session 3)</vt:lpstr>
      <vt:lpstr>Fundamentals of React</vt:lpstr>
      <vt:lpstr>Fundamentals of React</vt:lpstr>
      <vt:lpstr>Fundamentals of React</vt:lpstr>
      <vt:lpstr>Fundamentals of React</vt:lpstr>
      <vt:lpstr>Creating a client folder</vt:lpstr>
      <vt:lpstr>Cleaning-up the client directory that only needed and debug the index.js and App.js files</vt:lpstr>
      <vt:lpstr>Install the react package DOM</vt:lpstr>
      <vt:lpstr>-Creating/Fetching Data -Modifying Form -Deleting/Updating Data -Handling Error Response</vt:lpstr>
      <vt:lpstr>Complete MERN-Project</vt:lpstr>
      <vt:lpstr>Complete MERN-Project – source codes</vt:lpstr>
      <vt:lpstr>Complete MERN-Project – source codes (Files Directories)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MERN Stack: A Full Stack Web App Dev from  Front to Back</dc:title>
  <dc:creator>Windows User</dc:creator>
  <cp:lastModifiedBy>Windows User</cp:lastModifiedBy>
  <cp:revision>70</cp:revision>
  <dcterms:created xsi:type="dcterms:W3CDTF">2022-11-20T20:27:00Z</dcterms:created>
  <dcterms:modified xsi:type="dcterms:W3CDTF">2022-12-06T05:57:42Z</dcterms:modified>
</cp:coreProperties>
</file>